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80" r:id="rId9"/>
    <p:sldId id="281" r:id="rId10"/>
    <p:sldId id="282" r:id="rId11"/>
    <p:sldId id="265" r:id="rId12"/>
    <p:sldId id="289" r:id="rId13"/>
    <p:sldId id="291" r:id="rId14"/>
    <p:sldId id="290" r:id="rId15"/>
    <p:sldId id="284" r:id="rId16"/>
    <p:sldId id="285" r:id="rId17"/>
    <p:sldId id="286" r:id="rId18"/>
    <p:sldId id="287" r:id="rId19"/>
    <p:sldId id="288" r:id="rId20"/>
    <p:sldId id="28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9C279F2-AD62-47C0-B29B-A6DACF13617E}" type="datetimeFigureOut">
              <a:rPr lang="ru-RU" smtClean="0"/>
              <a:t>пн 01.07.19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02F56F3-F671-4598-A9DB-6A6DEA53465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8136904" cy="5112568"/>
          </a:xfrm>
        </p:spPr>
        <p:txBody>
          <a:bodyPr>
            <a:normAutofit/>
          </a:bodyPr>
          <a:lstStyle/>
          <a:p>
            <a:pPr marL="182880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Проблемно-ориентированный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отчет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ШГ №64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год на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2018-2019 учебный год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7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5817"/>
              </p:ext>
            </p:extLst>
          </p:nvPr>
        </p:nvGraphicFramePr>
        <p:xfrm>
          <a:off x="683568" y="836711"/>
          <a:ext cx="8064896" cy="2692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008112"/>
                <a:gridCol w="1080120"/>
                <a:gridCol w="1152128"/>
                <a:gridCol w="1656184"/>
                <a:gridCol w="1800200"/>
                <a:gridCol w="864096"/>
              </a:tblGrid>
              <a:tr h="92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Успев.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Неуспев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н/а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11Б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11В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40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97634"/>
              </p:ext>
            </p:extLst>
          </p:nvPr>
        </p:nvGraphicFramePr>
        <p:xfrm>
          <a:off x="323528" y="908720"/>
          <a:ext cx="8424937" cy="1822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061"/>
                <a:gridCol w="1092121"/>
                <a:gridCol w="1272902"/>
                <a:gridCol w="1534586"/>
                <a:gridCol w="1534586"/>
                <a:gridCol w="1534586"/>
                <a:gridCol w="9100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Успев.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Неуспев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н/а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5-11 </a:t>
                      </a:r>
                      <a:r>
                        <a:rPr lang="ru-RU" sz="2800" b="1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кл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98,5</a:t>
                      </a:r>
                      <a:endParaRPr lang="ru-RU" sz="2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73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Высокий показатель: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6Ж класс 42%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5Д класс  46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9В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  40%</a:t>
            </a:r>
            <a:endParaRPr lang="ru-RU" sz="32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Низкий показатель: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5З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 17%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6Е класс 22%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10Б класс 22%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10В класс 23%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2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632848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знаний</a:t>
            </a: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и успеваемости учителей, работающих 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ШГ №64 </a:t>
            </a:r>
          </a:p>
          <a:p>
            <a:pPr marL="0" indent="0" algn="ctr">
              <a:buNone/>
            </a:pPr>
            <a:r>
              <a:rPr lang="ky-KG" sz="44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ky-KG" sz="44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708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034756"/>
              </p:ext>
            </p:extLst>
          </p:nvPr>
        </p:nvGraphicFramePr>
        <p:xfrm>
          <a:off x="467544" y="620686"/>
          <a:ext cx="8064896" cy="6357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288"/>
                <a:gridCol w="1264425"/>
                <a:gridCol w="1866454"/>
                <a:gridCol w="2212494"/>
                <a:gridCol w="1141932"/>
                <a:gridCol w="1213303"/>
              </a:tblGrid>
              <a:tr h="635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Кач.знаний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            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ky-KG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четверть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Успев. (%)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635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Шкарупина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Л.И.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40,3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38,2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Третьякова З.А.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Алыбаева Б.А.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Исмаилова Г.М.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42.7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Гончарова И.И.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Усенова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Б.К.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41.5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Шагеева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Т.Н.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45,2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21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МХК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МХК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Шагеева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Т.Н.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Исмаилова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Г.М.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635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Русская литература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Шкарупина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Л.И.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67,2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97,9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67,8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Третьякова З.А.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Алыбаева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Б.А.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Исмаилова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Г.М.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Гончарова И.И.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17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Усенова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Б.К.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87.6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321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Шагеева Т.Н.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9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002244"/>
              </p:ext>
            </p:extLst>
          </p:nvPr>
        </p:nvGraphicFramePr>
        <p:xfrm>
          <a:off x="323528" y="404661"/>
          <a:ext cx="8424936" cy="6659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929"/>
                <a:gridCol w="1747311"/>
                <a:gridCol w="2530743"/>
                <a:gridCol w="1789737"/>
                <a:gridCol w="936104"/>
                <a:gridCol w="1008112"/>
              </a:tblGrid>
              <a:tr h="989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Кач.знаний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четверть(%)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Успев. 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65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Кыргызский язык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Калыгулова К.А.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49.6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Шамырканова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Ж.Т.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Джокеева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Б.Н.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Турдумамбетова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А.И.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Аматбекова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Ч.Б.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Сабитова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Н.О.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Асанкожоева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Ж.А.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Кыргызская литература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Шамырканова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Ж.Т.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Джокеева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Б.Н.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Турдумамбетова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А.И.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Аматбекова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Ч.Б.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Сабитова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Н.О.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99.8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Асанкожоева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Ж.А.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73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534373"/>
              </p:ext>
            </p:extLst>
          </p:nvPr>
        </p:nvGraphicFramePr>
        <p:xfrm>
          <a:off x="323528" y="548680"/>
          <a:ext cx="8568952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7600"/>
                <a:gridCol w="1752640"/>
                <a:gridCol w="2520280"/>
                <a:gridCol w="1643034"/>
                <a:gridCol w="1122699"/>
                <a:gridCol w="1122699"/>
              </a:tblGrid>
              <a:tr h="35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Кач.знаний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четверть 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Успев. 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Алгебра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Бейшенкулова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Ж.Ж.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Сапарбаева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П.А.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49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97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Геометрия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y-KG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Кыдырмышева</a:t>
                      </a:r>
                      <a:r>
                        <a:rPr lang="ky-KG" sz="2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К.Э.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Маймерова Н.Дж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Шамбетова Ж.А.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Дооранова А.П.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100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48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526824"/>
              </p:ext>
            </p:extLst>
          </p:nvPr>
        </p:nvGraphicFramePr>
        <p:xfrm>
          <a:off x="467544" y="914981"/>
          <a:ext cx="8136904" cy="5930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879"/>
                <a:gridCol w="1625345"/>
                <a:gridCol w="2232248"/>
                <a:gridCol w="936104"/>
                <a:gridCol w="1224136"/>
                <a:gridCol w="936104"/>
                <a:gridCol w="792088"/>
              </a:tblGrid>
              <a:tr h="35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en-US" sz="20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en-US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четверть(%)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Успев. 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Успев. (%)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Кыдырмышева К.Э.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Омурова Э.И.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 Кыргызстана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Борсокбаева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Ч.С.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67.4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70,5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Авазбек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 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Мировая история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Борсокбаева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Ч.С.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Авазбек  к 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Человек и общество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Авазбек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к 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Борсокбаева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Ч.С.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60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711051"/>
              </p:ext>
            </p:extLst>
          </p:nvPr>
        </p:nvGraphicFramePr>
        <p:xfrm>
          <a:off x="251520" y="980728"/>
          <a:ext cx="8424936" cy="595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1623841"/>
                <a:gridCol w="2264591"/>
                <a:gridCol w="1800200"/>
                <a:gridCol w="1080120"/>
                <a:gridCol w="1080120"/>
              </a:tblGrid>
              <a:tr h="35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Кач.знаний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за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четверть(%)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Успев. 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Абдрахманова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С.Ж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Мамедова С.Б.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Аксакалова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Б.И.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Арабаева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А.Б.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99.3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Термечиков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А.К.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Английский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язык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Султаналиева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Э.С.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Акматалиева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М.Э.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Куланбаева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Н.Р.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Исакова А.К.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Кыдыгалиева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М.К.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Ахмедова Н.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6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265149"/>
              </p:ext>
            </p:extLst>
          </p:nvPr>
        </p:nvGraphicFramePr>
        <p:xfrm>
          <a:off x="395536" y="836712"/>
          <a:ext cx="8280920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800200"/>
                <a:gridCol w="2088232"/>
                <a:gridCol w="1656184"/>
                <a:gridCol w="864096"/>
                <a:gridCol w="1368152"/>
              </a:tblGrid>
              <a:tr h="353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Кач.знаний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четверть(%)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Успев. (%)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713" marR="57713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Изобразит.-художеств.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творчество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Исмаилова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А.Н.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Технология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Исмаилова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А.Н.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Аблаева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А.А.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Метельников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В.А.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Трудовое обучение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Еланцева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Р.В.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y-KG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90,7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6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Трудовое обучение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Ибраимов Б.Т.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48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704856" cy="482453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начало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учебного года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744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конец 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учебного года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7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них мальчиков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324</a:t>
            </a:r>
          </a:p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девочек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406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 комплектов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22</a:t>
            </a:r>
          </a:p>
        </p:txBody>
      </p:sp>
    </p:spTree>
    <p:extLst>
      <p:ext uri="{BB962C8B-B14F-4D97-AF65-F5344CB8AC3E}">
        <p14:creationId xmlns:p14="http://schemas.microsoft.com/office/powerpoint/2010/main" val="399174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89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80920" cy="5832648"/>
          </a:xfrm>
        </p:spPr>
        <p:txBody>
          <a:bodyPr>
            <a:normAutofit/>
          </a:bodyPr>
          <a:lstStyle/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Отличники – 41 учащихся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Ударники – 199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учащихся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Троечники – 478 учащихся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Неуспевающие – 12 учащихся 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Качество знаний – 35%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Успеваемость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98,5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6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721270"/>
              </p:ext>
            </p:extLst>
          </p:nvPr>
        </p:nvGraphicFramePr>
        <p:xfrm>
          <a:off x="683568" y="764704"/>
          <a:ext cx="8064896" cy="3690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008112"/>
                <a:gridCol w="1080120"/>
                <a:gridCol w="1152128"/>
                <a:gridCol w="1656184"/>
                <a:gridCol w="1800200"/>
                <a:gridCol w="864096"/>
              </a:tblGrid>
              <a:tr h="997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Успев.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Неуспев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н/а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5Д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5Е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5Ж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5З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146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34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238055"/>
              </p:ext>
            </p:extLst>
          </p:nvPr>
        </p:nvGraphicFramePr>
        <p:xfrm>
          <a:off x="683568" y="836711"/>
          <a:ext cx="8064896" cy="3618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008112"/>
                <a:gridCol w="1080120"/>
                <a:gridCol w="1152128"/>
                <a:gridCol w="1656184"/>
                <a:gridCol w="1800200"/>
                <a:gridCol w="864096"/>
              </a:tblGrid>
              <a:tr h="92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Успев.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Неуспев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н/а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1434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6Г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41,6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6Д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6Е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6Ж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84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65522"/>
              </p:ext>
            </p:extLst>
          </p:nvPr>
        </p:nvGraphicFramePr>
        <p:xfrm>
          <a:off x="683568" y="836711"/>
          <a:ext cx="8064896" cy="3155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008112"/>
                <a:gridCol w="1080120"/>
                <a:gridCol w="1152128"/>
                <a:gridCol w="1656184"/>
                <a:gridCol w="1800200"/>
                <a:gridCol w="864096"/>
              </a:tblGrid>
              <a:tr h="92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Успев.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Неуспев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н/а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7Г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7Д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7Е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108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56,9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94,3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43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172587"/>
              </p:ext>
            </p:extLst>
          </p:nvPr>
        </p:nvGraphicFramePr>
        <p:xfrm>
          <a:off x="683568" y="836711"/>
          <a:ext cx="8064896" cy="3618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008112"/>
                <a:gridCol w="1080120"/>
                <a:gridCol w="1152128"/>
                <a:gridCol w="1656184"/>
                <a:gridCol w="1800200"/>
                <a:gridCol w="864096"/>
              </a:tblGrid>
              <a:tr h="92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Успев.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Неуспев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н/а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8Г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8Д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8Е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8Ж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30,7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98,5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70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497776"/>
              </p:ext>
            </p:extLst>
          </p:nvPr>
        </p:nvGraphicFramePr>
        <p:xfrm>
          <a:off x="683568" y="836711"/>
          <a:ext cx="8064896" cy="3155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008112"/>
                <a:gridCol w="1080120"/>
                <a:gridCol w="1152128"/>
                <a:gridCol w="1656184"/>
                <a:gridCol w="1800200"/>
                <a:gridCol w="864096"/>
              </a:tblGrid>
              <a:tr h="92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Успев.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Неуспев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н/а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9В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9Г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9Д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31,3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79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329838"/>
              </p:ext>
            </p:extLst>
          </p:nvPr>
        </p:nvGraphicFramePr>
        <p:xfrm>
          <a:off x="683568" y="836711"/>
          <a:ext cx="8064896" cy="2692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1008112"/>
                <a:gridCol w="1080120"/>
                <a:gridCol w="1152128"/>
                <a:gridCol w="1656184"/>
                <a:gridCol w="1800200"/>
                <a:gridCol w="864096"/>
              </a:tblGrid>
              <a:tr h="925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Кач.зн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Успев.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Неуспев</a:t>
                      </a: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н/а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10Б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10В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99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290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ru-RU" sz="24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31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933</TotalTime>
  <Words>807</Words>
  <Application>Microsoft Office PowerPoint</Application>
  <PresentationFormat>Экран (4:3)</PresentationFormat>
  <Paragraphs>709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Calibri</vt:lpstr>
      <vt:lpstr>Candara</vt:lpstr>
      <vt:lpstr>Symbol</vt:lpstr>
      <vt:lpstr>Times New Roman</vt:lpstr>
      <vt:lpstr>Волна</vt:lpstr>
      <vt:lpstr>Проблемно-ориентированный  анализ отчет  ШГ №64 за год на  2018-2019 учебный год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№64 мектеп-гимназиясынын кыргыз тилинде окутулуучу 5-11класстары боюнча 2018-2019 окуу  жылынын  окуу  тарбия  иштеринин  III чейрек  боюнча  анализ  отчету</dc:title>
  <dc:creator>www</dc:creator>
  <cp:lastModifiedBy>Пользователь</cp:lastModifiedBy>
  <cp:revision>163</cp:revision>
  <dcterms:created xsi:type="dcterms:W3CDTF">2019-04-05T13:02:28Z</dcterms:created>
  <dcterms:modified xsi:type="dcterms:W3CDTF">2019-07-01T03:38:41Z</dcterms:modified>
</cp:coreProperties>
</file>